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323" r:id="rId4"/>
    <p:sldId id="259" r:id="rId5"/>
    <p:sldId id="273" r:id="rId6"/>
    <p:sldId id="326" r:id="rId7"/>
    <p:sldId id="324" r:id="rId8"/>
    <p:sldId id="325" r:id="rId9"/>
    <p:sldId id="327" r:id="rId10"/>
    <p:sldId id="32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B4233-26C3-483A-8387-2910B737E58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D576A59-BE86-45A4-95B4-27EDFE453150}">
      <dgm:prSet/>
      <dgm:spPr/>
      <dgm:t>
        <a:bodyPr/>
        <a:lstStyle/>
        <a:p>
          <a:pPr>
            <a:defRPr cap="all"/>
          </a:pPr>
          <a:endParaRPr lang="en-US" dirty="0">
            <a:latin typeface="Century Gothic" panose="020B0502020202020204" pitchFamily="34" charset="0"/>
          </a:endParaRPr>
        </a:p>
      </dgm:t>
    </dgm:pt>
    <dgm:pt modelId="{24E92BF7-5817-4825-8251-89E8326D3D7F}" type="parTrans" cxnId="{12E1ABF2-2ADC-42F2-BC60-E7DE029B60BB}">
      <dgm:prSet/>
      <dgm:spPr/>
      <dgm:t>
        <a:bodyPr/>
        <a:lstStyle/>
        <a:p>
          <a:endParaRPr lang="en-US"/>
        </a:p>
      </dgm:t>
    </dgm:pt>
    <dgm:pt modelId="{E2EBDA30-1A3B-474B-B78A-22FBDDE84A05}" type="sibTrans" cxnId="{12E1ABF2-2ADC-42F2-BC60-E7DE029B60BB}">
      <dgm:prSet/>
      <dgm:spPr/>
      <dgm:t>
        <a:bodyPr/>
        <a:lstStyle/>
        <a:p>
          <a:endParaRPr lang="en-US"/>
        </a:p>
      </dgm:t>
    </dgm:pt>
    <dgm:pt modelId="{A2C6A9B0-DC2E-49A2-851C-65BB53839C70}">
      <dgm:prSet/>
      <dgm:spPr/>
      <dgm:t>
        <a:bodyPr/>
        <a:lstStyle/>
        <a:p>
          <a:pPr>
            <a:defRPr cap="all"/>
          </a:pPr>
          <a:endParaRPr lang="en-US" dirty="0">
            <a:solidFill>
              <a:srgbClr val="0070C0"/>
            </a:solidFill>
            <a:latin typeface="Century Gothic" panose="020B0502020202020204" pitchFamily="34" charset="0"/>
          </a:endParaRPr>
        </a:p>
      </dgm:t>
    </dgm:pt>
    <dgm:pt modelId="{3F2FAD8B-0673-4B22-B047-A58DD2C491AC}" type="parTrans" cxnId="{603F8530-FFB1-4F71-89D5-298CCFEDB71E}">
      <dgm:prSet/>
      <dgm:spPr/>
      <dgm:t>
        <a:bodyPr/>
        <a:lstStyle/>
        <a:p>
          <a:endParaRPr lang="en-US"/>
        </a:p>
      </dgm:t>
    </dgm:pt>
    <dgm:pt modelId="{C40A07FE-083A-4DB3-97A7-D770F0CB75ED}" type="sibTrans" cxnId="{603F8530-FFB1-4F71-89D5-298CCFEDB71E}">
      <dgm:prSet/>
      <dgm:spPr/>
      <dgm:t>
        <a:bodyPr/>
        <a:lstStyle/>
        <a:p>
          <a:endParaRPr lang="en-US"/>
        </a:p>
      </dgm:t>
    </dgm:pt>
    <dgm:pt modelId="{74E07EDC-38E5-4184-9770-DE2300041BE4}">
      <dgm:prSet/>
      <dgm:spPr/>
      <dgm:t>
        <a:bodyPr/>
        <a:lstStyle/>
        <a:p>
          <a:pPr>
            <a:defRPr cap="all"/>
          </a:pPr>
          <a:endParaRPr lang="en-US" dirty="0">
            <a:latin typeface="Century Gothic" panose="020B0502020202020204" pitchFamily="34" charset="0"/>
          </a:endParaRPr>
        </a:p>
      </dgm:t>
    </dgm:pt>
    <dgm:pt modelId="{FBB611A0-1945-49F9-8036-D9AA576E27E7}" type="sibTrans" cxnId="{3A893076-81A9-46F5-AB1C-B355CF9E754D}">
      <dgm:prSet/>
      <dgm:spPr/>
      <dgm:t>
        <a:bodyPr/>
        <a:lstStyle/>
        <a:p>
          <a:endParaRPr lang="en-US"/>
        </a:p>
      </dgm:t>
    </dgm:pt>
    <dgm:pt modelId="{3B22EFF3-E6E2-405C-A28C-BE2EDD6150E8}" type="parTrans" cxnId="{3A893076-81A9-46F5-AB1C-B355CF9E754D}">
      <dgm:prSet/>
      <dgm:spPr/>
      <dgm:t>
        <a:bodyPr/>
        <a:lstStyle/>
        <a:p>
          <a:endParaRPr lang="en-US"/>
        </a:p>
      </dgm:t>
    </dgm:pt>
    <dgm:pt modelId="{75A911A7-F332-4961-98A1-976F4E2525BD}" type="pres">
      <dgm:prSet presAssocID="{FC3B4233-26C3-483A-8387-2910B737E588}" presName="root" presStyleCnt="0">
        <dgm:presLayoutVars>
          <dgm:dir/>
          <dgm:resizeHandles val="exact"/>
        </dgm:presLayoutVars>
      </dgm:prSet>
      <dgm:spPr/>
    </dgm:pt>
    <dgm:pt modelId="{4E8C880C-2B43-40D5-AC8E-DB7B2F9FC715}" type="pres">
      <dgm:prSet presAssocID="{74E07EDC-38E5-4184-9770-DE2300041BE4}" presName="compNode" presStyleCnt="0"/>
      <dgm:spPr/>
    </dgm:pt>
    <dgm:pt modelId="{41189A1E-3B0C-41AA-A35B-BA6C05AA7A24}" type="pres">
      <dgm:prSet presAssocID="{74E07EDC-38E5-4184-9770-DE2300041BE4}" presName="iconBgRect" presStyleLbl="bgShp" presStyleIdx="0" presStyleCnt="3"/>
      <dgm:spPr/>
    </dgm:pt>
    <dgm:pt modelId="{A8FB317E-1C0A-4CA9-99F3-57B6FA08F19E}" type="pres">
      <dgm:prSet presAssocID="{74E07EDC-38E5-4184-9770-DE2300041BE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76B0F34-1B65-45E4-BC5A-5E61473D2809}" type="pres">
      <dgm:prSet presAssocID="{74E07EDC-38E5-4184-9770-DE2300041BE4}" presName="spaceRect" presStyleCnt="0"/>
      <dgm:spPr/>
    </dgm:pt>
    <dgm:pt modelId="{B7F0260E-7A06-4D93-99B8-F0F09F6EB7B9}" type="pres">
      <dgm:prSet presAssocID="{74E07EDC-38E5-4184-9770-DE2300041BE4}" presName="textRect" presStyleLbl="revTx" presStyleIdx="0" presStyleCnt="3">
        <dgm:presLayoutVars>
          <dgm:chMax val="1"/>
          <dgm:chPref val="1"/>
        </dgm:presLayoutVars>
      </dgm:prSet>
      <dgm:spPr/>
    </dgm:pt>
    <dgm:pt modelId="{ADE24777-E354-42DD-B16E-0CDF553DEAA4}" type="pres">
      <dgm:prSet presAssocID="{FBB611A0-1945-49F9-8036-D9AA576E27E7}" presName="sibTrans" presStyleCnt="0"/>
      <dgm:spPr/>
    </dgm:pt>
    <dgm:pt modelId="{337C9573-362C-43C2-B62A-F3F2344A7C0F}" type="pres">
      <dgm:prSet presAssocID="{CD576A59-BE86-45A4-95B4-27EDFE453150}" presName="compNode" presStyleCnt="0"/>
      <dgm:spPr/>
    </dgm:pt>
    <dgm:pt modelId="{D5BFB6EC-7B29-48B2-B50E-6B1D54A4271E}" type="pres">
      <dgm:prSet presAssocID="{CD576A59-BE86-45A4-95B4-27EDFE453150}" presName="iconBgRect" presStyleLbl="bgShp" presStyleIdx="1" presStyleCnt="3"/>
      <dgm:spPr/>
    </dgm:pt>
    <dgm:pt modelId="{26621579-CCF2-4643-A63F-705E4BA5AAED}" type="pres">
      <dgm:prSet presAssocID="{CD576A59-BE86-45A4-95B4-27EDFE45315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29B22C96-D355-4736-B7A5-AA60EB4968A6}" type="pres">
      <dgm:prSet presAssocID="{CD576A59-BE86-45A4-95B4-27EDFE453150}" presName="spaceRect" presStyleCnt="0"/>
      <dgm:spPr/>
    </dgm:pt>
    <dgm:pt modelId="{D86D0DF3-93A1-4105-B36D-0315595146FA}" type="pres">
      <dgm:prSet presAssocID="{CD576A59-BE86-45A4-95B4-27EDFE453150}" presName="textRect" presStyleLbl="revTx" presStyleIdx="1" presStyleCnt="3">
        <dgm:presLayoutVars>
          <dgm:chMax val="1"/>
          <dgm:chPref val="1"/>
        </dgm:presLayoutVars>
      </dgm:prSet>
      <dgm:spPr/>
    </dgm:pt>
    <dgm:pt modelId="{F118EE55-C4D6-4D7F-8511-DCA2B6767A0A}" type="pres">
      <dgm:prSet presAssocID="{E2EBDA30-1A3B-474B-B78A-22FBDDE84A05}" presName="sibTrans" presStyleCnt="0"/>
      <dgm:spPr/>
    </dgm:pt>
    <dgm:pt modelId="{8A1FC0FB-16DC-4470-9B65-EA848A648A58}" type="pres">
      <dgm:prSet presAssocID="{A2C6A9B0-DC2E-49A2-851C-65BB53839C70}" presName="compNode" presStyleCnt="0"/>
      <dgm:spPr/>
    </dgm:pt>
    <dgm:pt modelId="{38BA155F-A304-48A5-A2CD-E08AE476195B}" type="pres">
      <dgm:prSet presAssocID="{A2C6A9B0-DC2E-49A2-851C-65BB53839C70}" presName="iconBgRect" presStyleLbl="bgShp" presStyleIdx="2" presStyleCnt="3"/>
      <dgm:spPr/>
    </dgm:pt>
    <dgm:pt modelId="{FF67785C-06D2-4559-A7A8-6C420FC17ED1}" type="pres">
      <dgm:prSet presAssocID="{A2C6A9B0-DC2E-49A2-851C-65BB53839C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814B660F-1888-4DB9-A60B-C1B3ECA51BD1}" type="pres">
      <dgm:prSet presAssocID="{A2C6A9B0-DC2E-49A2-851C-65BB53839C70}" presName="spaceRect" presStyleCnt="0"/>
      <dgm:spPr/>
    </dgm:pt>
    <dgm:pt modelId="{59FBD439-5037-4368-BA45-39FC0AD44BA5}" type="pres">
      <dgm:prSet presAssocID="{A2C6A9B0-DC2E-49A2-851C-65BB53839C7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B48D72F-679A-4BFF-B1BA-4351A6EFC7E9}" type="presOf" srcId="{74E07EDC-38E5-4184-9770-DE2300041BE4}" destId="{B7F0260E-7A06-4D93-99B8-F0F09F6EB7B9}" srcOrd="0" destOrd="0" presId="urn:microsoft.com/office/officeart/2018/5/layout/IconCircleLabelList"/>
    <dgm:cxn modelId="{603F8530-FFB1-4F71-89D5-298CCFEDB71E}" srcId="{FC3B4233-26C3-483A-8387-2910B737E588}" destId="{A2C6A9B0-DC2E-49A2-851C-65BB53839C70}" srcOrd="2" destOrd="0" parTransId="{3F2FAD8B-0673-4B22-B047-A58DD2C491AC}" sibTransId="{C40A07FE-083A-4DB3-97A7-D770F0CB75ED}"/>
    <dgm:cxn modelId="{1B25383E-BFC0-4DEB-87E7-F0D163225F78}" type="presOf" srcId="{A2C6A9B0-DC2E-49A2-851C-65BB53839C70}" destId="{59FBD439-5037-4368-BA45-39FC0AD44BA5}" srcOrd="0" destOrd="0" presId="urn:microsoft.com/office/officeart/2018/5/layout/IconCircleLabelList"/>
    <dgm:cxn modelId="{4F358655-9C40-4689-B9A0-19F198FEBCA0}" type="presOf" srcId="{CD576A59-BE86-45A4-95B4-27EDFE453150}" destId="{D86D0DF3-93A1-4105-B36D-0315595146FA}" srcOrd="0" destOrd="0" presId="urn:microsoft.com/office/officeart/2018/5/layout/IconCircleLabelList"/>
    <dgm:cxn modelId="{3A893076-81A9-46F5-AB1C-B355CF9E754D}" srcId="{FC3B4233-26C3-483A-8387-2910B737E588}" destId="{74E07EDC-38E5-4184-9770-DE2300041BE4}" srcOrd="0" destOrd="0" parTransId="{3B22EFF3-E6E2-405C-A28C-BE2EDD6150E8}" sibTransId="{FBB611A0-1945-49F9-8036-D9AA576E27E7}"/>
    <dgm:cxn modelId="{2A4895E5-5794-44BA-92B0-75A31DCDF727}" type="presOf" srcId="{FC3B4233-26C3-483A-8387-2910B737E588}" destId="{75A911A7-F332-4961-98A1-976F4E2525BD}" srcOrd="0" destOrd="0" presId="urn:microsoft.com/office/officeart/2018/5/layout/IconCircleLabelList"/>
    <dgm:cxn modelId="{12E1ABF2-2ADC-42F2-BC60-E7DE029B60BB}" srcId="{FC3B4233-26C3-483A-8387-2910B737E588}" destId="{CD576A59-BE86-45A4-95B4-27EDFE453150}" srcOrd="1" destOrd="0" parTransId="{24E92BF7-5817-4825-8251-89E8326D3D7F}" sibTransId="{E2EBDA30-1A3B-474B-B78A-22FBDDE84A05}"/>
    <dgm:cxn modelId="{E4DB77D0-2B29-4ACE-9A98-BF3AC47E2663}" type="presParOf" srcId="{75A911A7-F332-4961-98A1-976F4E2525BD}" destId="{4E8C880C-2B43-40D5-AC8E-DB7B2F9FC715}" srcOrd="0" destOrd="0" presId="urn:microsoft.com/office/officeart/2018/5/layout/IconCircleLabelList"/>
    <dgm:cxn modelId="{AD942BBA-13E6-4B4C-BE7C-196186C8AE24}" type="presParOf" srcId="{4E8C880C-2B43-40D5-AC8E-DB7B2F9FC715}" destId="{41189A1E-3B0C-41AA-A35B-BA6C05AA7A24}" srcOrd="0" destOrd="0" presId="urn:microsoft.com/office/officeart/2018/5/layout/IconCircleLabelList"/>
    <dgm:cxn modelId="{C3152E08-CFEB-4122-9A8A-FBC64EA5374F}" type="presParOf" srcId="{4E8C880C-2B43-40D5-AC8E-DB7B2F9FC715}" destId="{A8FB317E-1C0A-4CA9-99F3-57B6FA08F19E}" srcOrd="1" destOrd="0" presId="urn:microsoft.com/office/officeart/2018/5/layout/IconCircleLabelList"/>
    <dgm:cxn modelId="{005F386F-B570-4DE9-A35E-A38DBA0C90C9}" type="presParOf" srcId="{4E8C880C-2B43-40D5-AC8E-DB7B2F9FC715}" destId="{C76B0F34-1B65-45E4-BC5A-5E61473D2809}" srcOrd="2" destOrd="0" presId="urn:microsoft.com/office/officeart/2018/5/layout/IconCircleLabelList"/>
    <dgm:cxn modelId="{88C3C2ED-9A51-4ACC-AA26-314CB197CE4C}" type="presParOf" srcId="{4E8C880C-2B43-40D5-AC8E-DB7B2F9FC715}" destId="{B7F0260E-7A06-4D93-99B8-F0F09F6EB7B9}" srcOrd="3" destOrd="0" presId="urn:microsoft.com/office/officeart/2018/5/layout/IconCircleLabelList"/>
    <dgm:cxn modelId="{7D46C086-0580-476B-B489-9D0A3C813824}" type="presParOf" srcId="{75A911A7-F332-4961-98A1-976F4E2525BD}" destId="{ADE24777-E354-42DD-B16E-0CDF553DEAA4}" srcOrd="1" destOrd="0" presId="urn:microsoft.com/office/officeart/2018/5/layout/IconCircleLabelList"/>
    <dgm:cxn modelId="{BD56FEEA-3D4C-4FDA-9D66-5AF4C5C0E059}" type="presParOf" srcId="{75A911A7-F332-4961-98A1-976F4E2525BD}" destId="{337C9573-362C-43C2-B62A-F3F2344A7C0F}" srcOrd="2" destOrd="0" presId="urn:microsoft.com/office/officeart/2018/5/layout/IconCircleLabelList"/>
    <dgm:cxn modelId="{DA713D60-DB88-490F-B8B3-779161182A49}" type="presParOf" srcId="{337C9573-362C-43C2-B62A-F3F2344A7C0F}" destId="{D5BFB6EC-7B29-48B2-B50E-6B1D54A4271E}" srcOrd="0" destOrd="0" presId="urn:microsoft.com/office/officeart/2018/5/layout/IconCircleLabelList"/>
    <dgm:cxn modelId="{6C1B7B49-BEF3-45A5-BA35-F6EAE4B4B296}" type="presParOf" srcId="{337C9573-362C-43C2-B62A-F3F2344A7C0F}" destId="{26621579-CCF2-4643-A63F-705E4BA5AAED}" srcOrd="1" destOrd="0" presId="urn:microsoft.com/office/officeart/2018/5/layout/IconCircleLabelList"/>
    <dgm:cxn modelId="{5574816E-B4E0-40CA-A8CA-E13B59444050}" type="presParOf" srcId="{337C9573-362C-43C2-B62A-F3F2344A7C0F}" destId="{29B22C96-D355-4736-B7A5-AA60EB4968A6}" srcOrd="2" destOrd="0" presId="urn:microsoft.com/office/officeart/2018/5/layout/IconCircleLabelList"/>
    <dgm:cxn modelId="{B43FDD58-09EC-4703-8724-6489958A4557}" type="presParOf" srcId="{337C9573-362C-43C2-B62A-F3F2344A7C0F}" destId="{D86D0DF3-93A1-4105-B36D-0315595146FA}" srcOrd="3" destOrd="0" presId="urn:microsoft.com/office/officeart/2018/5/layout/IconCircleLabelList"/>
    <dgm:cxn modelId="{3422F2D9-7249-461C-B6C7-A379FF2689E7}" type="presParOf" srcId="{75A911A7-F332-4961-98A1-976F4E2525BD}" destId="{F118EE55-C4D6-4D7F-8511-DCA2B6767A0A}" srcOrd="3" destOrd="0" presId="urn:microsoft.com/office/officeart/2018/5/layout/IconCircleLabelList"/>
    <dgm:cxn modelId="{6D04B121-45E2-4432-97F8-12600488B5F3}" type="presParOf" srcId="{75A911A7-F332-4961-98A1-976F4E2525BD}" destId="{8A1FC0FB-16DC-4470-9B65-EA848A648A58}" srcOrd="4" destOrd="0" presId="urn:microsoft.com/office/officeart/2018/5/layout/IconCircleLabelList"/>
    <dgm:cxn modelId="{69DEAB60-F11B-47E7-A767-0E2AD2BD3131}" type="presParOf" srcId="{8A1FC0FB-16DC-4470-9B65-EA848A648A58}" destId="{38BA155F-A304-48A5-A2CD-E08AE476195B}" srcOrd="0" destOrd="0" presId="urn:microsoft.com/office/officeart/2018/5/layout/IconCircleLabelList"/>
    <dgm:cxn modelId="{A0F138A1-8BBD-4F37-8742-03E09D4C2B1C}" type="presParOf" srcId="{8A1FC0FB-16DC-4470-9B65-EA848A648A58}" destId="{FF67785C-06D2-4559-A7A8-6C420FC17ED1}" srcOrd="1" destOrd="0" presId="urn:microsoft.com/office/officeart/2018/5/layout/IconCircleLabelList"/>
    <dgm:cxn modelId="{5793C5FA-84B6-42D8-8F9F-1A4B14482B6A}" type="presParOf" srcId="{8A1FC0FB-16DC-4470-9B65-EA848A648A58}" destId="{814B660F-1888-4DB9-A60B-C1B3ECA51BD1}" srcOrd="2" destOrd="0" presId="urn:microsoft.com/office/officeart/2018/5/layout/IconCircleLabelList"/>
    <dgm:cxn modelId="{451D75F3-95B1-4387-A391-157F14761364}" type="presParOf" srcId="{8A1FC0FB-16DC-4470-9B65-EA848A648A58}" destId="{59FBD439-5037-4368-BA45-39FC0AD44BA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89A1E-3B0C-41AA-A35B-BA6C05AA7A24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B317E-1C0A-4CA9-99F3-57B6FA08F19E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0260E-7A06-4D93-99B8-F0F09F6EB7B9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000" kern="1200" dirty="0">
            <a:latin typeface="Century Gothic" panose="020B0502020202020204" pitchFamily="34" charset="0"/>
          </a:endParaRPr>
        </a:p>
      </dsp:txBody>
      <dsp:txXfrm>
        <a:off x="35606" y="2725540"/>
        <a:ext cx="2981250" cy="720000"/>
      </dsp:txXfrm>
    </dsp:sp>
    <dsp:sp modelId="{D5BFB6EC-7B29-48B2-B50E-6B1D54A4271E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21579-CCF2-4643-A63F-705E4BA5AAED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D0DF3-93A1-4105-B36D-0315595146FA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000" kern="1200" dirty="0">
            <a:latin typeface="Century Gothic" panose="020B0502020202020204" pitchFamily="34" charset="0"/>
          </a:endParaRPr>
        </a:p>
      </dsp:txBody>
      <dsp:txXfrm>
        <a:off x="3538574" y="2725540"/>
        <a:ext cx="2981250" cy="720000"/>
      </dsp:txXfrm>
    </dsp:sp>
    <dsp:sp modelId="{38BA155F-A304-48A5-A2CD-E08AE476195B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7785C-06D2-4559-A7A8-6C420FC17ED1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BD439-5037-4368-BA45-39FC0AD44BA5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000" kern="1200" dirty="0">
            <a:solidFill>
              <a:srgbClr val="0070C0"/>
            </a:solidFill>
            <a:latin typeface="Century Gothic" panose="020B0502020202020204" pitchFamily="34" charset="0"/>
          </a:endParaRP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F5EEC-7AB6-46E5-9CF9-BFA9B61659D1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18A08-C307-4BD2-B744-1FC8A0E04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4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18A08-C307-4BD2-B744-1FC8A0E04E1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6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18A08-C307-4BD2-B744-1FC8A0E04E1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6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Laura will follow-up with links to the presentation, ambassador description/year at </a:t>
            </a:r>
            <a:r>
              <a:rPr lang="en-US"/>
              <a:t>a glance </a:t>
            </a:r>
            <a:r>
              <a:rPr lang="en-US" dirty="0"/>
              <a:t>and programs supported at each school. Will ask that people respond if they need materials for any in-person events or have any upcoming dates to include ISF.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18A08-C307-4BD2-B744-1FC8A0E04E1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2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90145" y="-4809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144053" y="-4809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999" y="594359"/>
            <a:ext cx="3200400" cy="2286000"/>
          </a:xfrm>
        </p:spPr>
        <p:txBody>
          <a:bodyPr anchor="b">
            <a:normAutofit/>
          </a:bodyPr>
          <a:lstStyle>
            <a:lvl1pPr algn="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701" y="697337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0999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 algn="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8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Jenell1973@Comcast.ne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mailto:L.Gaffney@isfdn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isfdn.org/programs-by-schoo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7"/>
          <a:stretch/>
        </p:blipFill>
        <p:spPr>
          <a:xfrm>
            <a:off x="129323" y="2934268"/>
            <a:ext cx="11917203" cy="3410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94" y="773212"/>
            <a:ext cx="4164259" cy="19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35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36BE-A3FB-4B4B-ADE0-93A0766C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 you for your time!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4786D9-CAA3-4792-A83C-E00DA388A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48279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537618-1E51-4F9E-8739-35879772E143}"/>
              </a:ext>
            </a:extLst>
          </p:cNvPr>
          <p:cNvSpPr txBox="1"/>
          <p:nvPr/>
        </p:nvSpPr>
        <p:spPr>
          <a:xfrm>
            <a:off x="6096000" y="4520476"/>
            <a:ext cx="3942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Jenell </a:t>
            </a:r>
            <a:r>
              <a:rPr lang="en-US" sz="2400" dirty="0" err="1">
                <a:latin typeface="Century Gothic" panose="020B0502020202020204" pitchFamily="34" charset="0"/>
              </a:rPr>
              <a:t>Tamaela</a:t>
            </a:r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  <a:hlinkClick r:id="rId8"/>
              </a:rPr>
              <a:t>Jenell1973@Comcast.net</a:t>
            </a:r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b="0" i="0" dirty="0">
                <a:solidFill>
                  <a:srgbClr val="201F1E"/>
                </a:solidFill>
                <a:effectLst/>
                <a:latin typeface="Century Gothic" panose="020B0502020202020204" pitchFamily="34" charset="0"/>
              </a:rPr>
              <a:t>206-914-9449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7A509-0DBE-4F5B-BA90-FF236D57D83F}"/>
              </a:ext>
            </a:extLst>
          </p:cNvPr>
          <p:cNvSpPr txBox="1"/>
          <p:nvPr/>
        </p:nvSpPr>
        <p:spPr>
          <a:xfrm>
            <a:off x="2459268" y="4520476"/>
            <a:ext cx="3166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Laura Gaffney 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  <a:hlinkClick r:id="rId9"/>
              </a:rPr>
              <a:t>L.Gaffney@isfdn.org</a:t>
            </a:r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773-369-6088</a:t>
            </a:r>
          </a:p>
        </p:txBody>
      </p:sp>
    </p:spTree>
    <p:extLst>
      <p:ext uri="{BB962C8B-B14F-4D97-AF65-F5344CB8AC3E}">
        <p14:creationId xmlns:p14="http://schemas.microsoft.com/office/powerpoint/2010/main" val="399551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Issaquah Schools Foundation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6696" y="1953489"/>
            <a:ext cx="10575193" cy="4447311"/>
          </a:xfrm>
        </p:spPr>
        <p:txBody>
          <a:bodyPr>
            <a:normAutofit fontScale="55000" lnSpcReduction="20000"/>
          </a:bodyPr>
          <a:lstStyle/>
          <a:p>
            <a:pPr marL="201168" lvl="1" indent="0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r>
              <a:rPr lang="en-US" sz="3300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Established in 1987, the Foundation is a community powered nonprofit helping students </a:t>
            </a:r>
            <a:r>
              <a:rPr lang="en-US" sz="3300" b="1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build </a:t>
            </a:r>
            <a:r>
              <a:rPr lang="en-US" sz="3300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academic foundations, </a:t>
            </a:r>
            <a:r>
              <a:rPr lang="en-US" sz="3300" b="1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explore </a:t>
            </a:r>
            <a:r>
              <a:rPr lang="en-US" sz="3300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opportunities and </a:t>
            </a:r>
            <a:r>
              <a:rPr lang="en-US" sz="3300" b="1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launch </a:t>
            </a:r>
            <a:r>
              <a:rPr lang="en-US" sz="3300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successfully into their future.</a:t>
            </a:r>
          </a:p>
          <a:p>
            <a:pPr marL="201168" lvl="1" indent="0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sz="3300" spc="-3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01168" lvl="1" indent="0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r>
              <a:rPr lang="en-US" sz="3300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The Foundation works to ensure they have </a:t>
            </a:r>
            <a:r>
              <a:rPr lang="en-US" sz="3300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US" sz="3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highest quality educational experience </a:t>
            </a:r>
            <a:r>
              <a:rPr lang="en-US" sz="3300" dirty="0">
                <a:solidFill>
                  <a:schemeClr val="tx1"/>
                </a:solidFill>
                <a:latin typeface="Century Gothic" panose="020B0502020202020204" pitchFamily="34" charset="0"/>
              </a:rPr>
              <a:t>possible by funding district-wide programs that are not supported by tax dollars.</a:t>
            </a:r>
          </a:p>
          <a:p>
            <a:pPr marL="201168" lvl="1" indent="0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sz="3300" spc="-3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01168" lvl="1" indent="0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r>
              <a:rPr lang="en-US" sz="3300" dirty="0">
                <a:solidFill>
                  <a:schemeClr val="tx1"/>
                </a:solidFill>
                <a:latin typeface="Century Gothic" panose="020B0502020202020204" pitchFamily="34" charset="0"/>
              </a:rPr>
              <a:t>Over the years, the Foundation has channeled more than $13 million into schools, supporting students at all levels in the Issaquah School District. </a:t>
            </a:r>
          </a:p>
          <a:p>
            <a:pPr marL="201168" lvl="1" indent="0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sz="3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01168" lvl="1" indent="0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r>
              <a:rPr lang="en-US" sz="3300" dirty="0">
                <a:solidFill>
                  <a:schemeClr val="tx1"/>
                </a:solidFill>
                <a:latin typeface="Century Gothic" panose="020B0502020202020204" pitchFamily="34" charset="0"/>
              </a:rPr>
              <a:t>The Foundation benefits </a:t>
            </a:r>
            <a:r>
              <a:rPr lang="en-US" sz="33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all</a:t>
            </a:r>
            <a:r>
              <a:rPr lang="en-US" sz="3300" dirty="0">
                <a:solidFill>
                  <a:schemeClr val="tx1"/>
                </a:solidFill>
                <a:latin typeface="Century Gothic" panose="020B0502020202020204" pitchFamily="34" charset="0"/>
              </a:rPr>
              <a:t> students.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3300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Almost 20,000 students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3300" spc="-30" dirty="0">
                <a:solidFill>
                  <a:schemeClr val="tx1"/>
                </a:solidFill>
                <a:latin typeface="Century Gothic" panose="020B0502020202020204" pitchFamily="34" charset="0"/>
              </a:rPr>
              <a:t>26 schools: 16 elementary, 6 middle, 4 high school (and still growing!)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3300" dirty="0">
                <a:solidFill>
                  <a:schemeClr val="tx1"/>
                </a:solidFill>
                <a:latin typeface="Century Gothic" panose="020B0502020202020204" pitchFamily="34" charset="0"/>
              </a:rPr>
              <a:t>110 square miles in the communities of Issaquah, </a:t>
            </a:r>
            <a:br>
              <a:rPr lang="en-US" sz="33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300" dirty="0">
                <a:solidFill>
                  <a:schemeClr val="tx1"/>
                </a:solidFill>
                <a:latin typeface="Century Gothic" panose="020B0502020202020204" pitchFamily="34" charset="0"/>
              </a:rPr>
              <a:t>Sammamish, Bellevue, Newcastle, and Renton</a:t>
            </a:r>
          </a:p>
          <a:p>
            <a:pPr marL="201168" lvl="1" indent="0">
              <a:lnSpc>
                <a:spcPct val="10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sz="2400" spc="-3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1200" b="1" i="1" dirty="0">
              <a:latin typeface="Century Gothic" panose="020B0502020202020204" pitchFamily="34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sz="2800" b="1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0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5A52B12-0826-4A26-ABA2-386F72111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D0DA68-F652-496F-B8B5-9A66255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6E4AE-1657-47CD-B060-9BF6B1BC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89" y="2377061"/>
            <a:ext cx="3084844" cy="3849567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  <a:latin typeface="Century Gothic" panose="020B0502020202020204" pitchFamily="34" charset="0"/>
              </a:rPr>
              <a:t>How do we fuel success for  students?</a:t>
            </a:r>
            <a:b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3600" b="0" dirty="0">
                <a:solidFill>
                  <a:srgbClr val="FFFFFF"/>
                </a:solidFill>
              </a:rPr>
              <a:t>By investing in a variety of areas that support them.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F50AF6-4E23-4BD9-92C7-45A3E16E4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Content Placeholder 13">
            <a:extLst>
              <a:ext uri="{FF2B5EF4-FFF2-40B4-BE49-F238E27FC236}">
                <a16:creationId xmlns:a16="http://schemas.microsoft.com/office/drawing/2014/main" id="{055D430E-E1F6-408A-B33A-C9FDDEE2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542" y="285755"/>
            <a:ext cx="6121249" cy="63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4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0DC782-F0BD-4FA1-A212-90A7D929B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9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A38F1B-CDC5-446F-958D-6F4F65C66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633" y="1"/>
            <a:ext cx="6989341" cy="80554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entury Gothic"/>
              </a:rPr>
              <a:t>What funding do we provide?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AA170-54FE-45E4-BE8F-E242A9C66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633" y="1072830"/>
            <a:ext cx="6989341" cy="5785169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 marL="0" indent="0">
              <a:spcBef>
                <a:spcPct val="20000"/>
              </a:spcBef>
              <a:buClr>
                <a:schemeClr val="bg1"/>
              </a:buClr>
              <a:buSzPct val="85000"/>
              <a:buNone/>
            </a:pPr>
            <a:r>
              <a:rPr lang="en-US" sz="2400" b="1" dirty="0">
                <a:solidFill>
                  <a:srgbClr val="FFFFFF"/>
                </a:solidFill>
                <a:latin typeface="Century Gothic"/>
              </a:rPr>
              <a:t>Academic Support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Allocation for schools to provide after school tutoring.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0"/>
              </a:rPr>
              <a:t>Student Academic Grants for outside tutoring.</a:t>
            </a:r>
          </a:p>
          <a:p>
            <a:pPr marL="0" indent="0">
              <a:spcBef>
                <a:spcPct val="20000"/>
              </a:spcBef>
              <a:buClr>
                <a:schemeClr val="bg1"/>
              </a:buClr>
              <a:buSzPct val="85000"/>
              <a:buNone/>
            </a:pPr>
            <a:r>
              <a:rPr lang="en-US" sz="2400" b="1" dirty="0">
                <a:solidFill>
                  <a:srgbClr val="FFFFFF"/>
                </a:solidFill>
                <a:latin typeface="Century Gothic"/>
              </a:rPr>
              <a:t>Basic Student Needs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Backpacks &amp; School supplies.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Food during the school day. </a:t>
            </a:r>
          </a:p>
          <a:p>
            <a:pPr marL="0" indent="0">
              <a:spcBef>
                <a:spcPct val="20000"/>
              </a:spcBef>
              <a:buClr>
                <a:schemeClr val="bg1"/>
              </a:buClr>
              <a:buSzPct val="85000"/>
              <a:buNone/>
            </a:pPr>
            <a:r>
              <a:rPr lang="en-US" sz="2400" b="1" dirty="0">
                <a:solidFill>
                  <a:srgbClr val="FFFFFF"/>
                </a:solidFill>
                <a:latin typeface="Century Gothic"/>
              </a:rPr>
              <a:t>Arts &amp; Music 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Fine Arts Fund supporting band, orchestra, choir, theater, and visual arts.</a:t>
            </a:r>
          </a:p>
          <a:p>
            <a:pPr marL="0" indent="0">
              <a:spcBef>
                <a:spcPct val="20000"/>
              </a:spcBef>
              <a:buClr>
                <a:schemeClr val="bg1"/>
              </a:buClr>
              <a:buSzPct val="85000"/>
              <a:buNone/>
            </a:pP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STEM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0"/>
              </a:rPr>
              <a:t>Robotics clubs, STEM clubs, </a:t>
            </a:r>
            <a:r>
              <a:rPr lang="en-US" sz="220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STEMposium</a:t>
            </a: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0"/>
              </a:rPr>
              <a:t> &amp; MORE!</a:t>
            </a:r>
          </a:p>
          <a:p>
            <a:pPr marL="0" indent="0">
              <a:spcBef>
                <a:spcPct val="20000"/>
              </a:spcBef>
              <a:buClr>
                <a:schemeClr val="bg1"/>
              </a:buClr>
              <a:buSzPct val="85000"/>
              <a:buNone/>
            </a:pPr>
            <a:r>
              <a:rPr lang="en-US" sz="2400" b="1" dirty="0">
                <a:solidFill>
                  <a:srgbClr val="FFFFFF"/>
                </a:solidFill>
                <a:latin typeface="Century Gothic"/>
              </a:rPr>
              <a:t>Professional Development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Grants for teachers &amp; staff.</a:t>
            </a:r>
          </a:p>
          <a:p>
            <a:pPr marL="0" indent="0">
              <a:spcBef>
                <a:spcPct val="20000"/>
              </a:spcBef>
              <a:buClr>
                <a:schemeClr val="bg1"/>
              </a:buClr>
              <a:buSzPct val="85000"/>
              <a:buNone/>
            </a:pPr>
            <a:r>
              <a:rPr lang="en-US" sz="2400" b="1" dirty="0">
                <a:solidFill>
                  <a:srgbClr val="FFFFFF"/>
                </a:solidFill>
                <a:latin typeface="Century Gothic"/>
              </a:rPr>
              <a:t>Family Engagement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0"/>
              </a:rPr>
              <a:t>Cultural Bridges – strengthen relationships with families from diverse cultures.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0"/>
              </a:rPr>
              <a:t>Parenting Education through Parenting Toolbox &amp; </a:t>
            </a:r>
            <a:r>
              <a:rPr lang="en-US" sz="220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ParentWiser</a:t>
            </a:r>
            <a:endParaRPr lang="en-US" sz="22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0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623FB3C-4526-486F-B66D-E4E156F85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E60C06-138B-40D7-BAEF-C725821FF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6B549-73CB-4C52-A636-91362249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AD85-B12A-43A9-91DD-1405C8723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2973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  <a:t>One important way we support our students is through partnerships with other local organizations including:</a:t>
            </a:r>
          </a:p>
          <a:p>
            <a: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  <a:t>- Issaquah School District</a:t>
            </a:r>
          </a:p>
          <a:p>
            <a: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  <a:t>- PTA/PTSAs</a:t>
            </a:r>
          </a:p>
          <a:p>
            <a: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  <a:t>- Issaquah Food &amp; Clothing Bank</a:t>
            </a:r>
          </a:p>
          <a:p>
            <a: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  <a:t>- Influence the Choice</a:t>
            </a:r>
          </a:p>
          <a:p>
            <a: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  <a:t>- Issaquah Nourishing Network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18D538-8DE6-45F7-9BB0-C7E703232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C6BA98-7739-4FBE-BE7F-7CA02B97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49" y="146266"/>
            <a:ext cx="2661663" cy="106102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65D5955-563D-4B40-98F7-D0E1C1D96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236191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CA920-6569-4ECF-A8DB-3372BBAF56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494" y="2745962"/>
            <a:ext cx="2837306" cy="780347"/>
          </a:xfrm>
          <a:prstGeom prst="rect">
            <a:avLst/>
          </a:prstGeom>
          <a:noFill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EF2F35F-B433-48DD-8374-EA3059C94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4432072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225D810-AF63-47D9-BF22-FCA3F054C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199" y="3884683"/>
            <a:ext cx="2944858" cy="88387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4B04193-1345-451C-BD5C-E6BC0AF8E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784" y="5202979"/>
            <a:ext cx="2220937" cy="100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saquah PTSA Council 2.6">
            <a:extLst>
              <a:ext uri="{FF2B5EF4-FFF2-40B4-BE49-F238E27FC236}">
                <a16:creationId xmlns:a16="http://schemas.microsoft.com/office/drawing/2014/main" id="{8A100AB0-AF66-4BA4-B10B-48733599B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861" y="1404433"/>
            <a:ext cx="2993753" cy="85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2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0B5078-CE46-4840-991E-3C9DD364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Century Gothic" panose="020B0502020202020204" pitchFamily="34" charset="0"/>
              </a:rPr>
              <a:t>Who We 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020CEE-2CC1-4692-85D1-220C50A10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3275"/>
            <a:ext cx="8142776" cy="5085612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A07BEC-718F-41A6-A2B4-15E3F8CC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9056" y="2926080"/>
            <a:ext cx="3472343" cy="3379124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Century Gothic" panose="020B0502020202020204" pitchFamily="34" charset="0"/>
              </a:rPr>
              <a:t>Board Trustees</a:t>
            </a:r>
          </a:p>
          <a:p>
            <a:pPr algn="r"/>
            <a:r>
              <a:rPr lang="en-US" sz="2400" dirty="0">
                <a:latin typeface="Century Gothic" panose="020B0502020202020204" pitchFamily="34" charset="0"/>
              </a:rPr>
              <a:t>Student Trustees</a:t>
            </a:r>
          </a:p>
          <a:p>
            <a:pPr algn="r"/>
            <a:r>
              <a:rPr lang="en-US" sz="2400" dirty="0">
                <a:latin typeface="Century Gothic" panose="020B0502020202020204" pitchFamily="34" charset="0"/>
              </a:rPr>
              <a:t>Professional Staff</a:t>
            </a:r>
          </a:p>
          <a:p>
            <a:pPr algn="r"/>
            <a:r>
              <a:rPr lang="en-US" sz="2400" dirty="0">
                <a:latin typeface="Century Gothic" panose="020B0502020202020204" pitchFamily="34" charset="0"/>
              </a:rPr>
              <a:t>Community Members</a:t>
            </a:r>
          </a:p>
        </p:txBody>
      </p:sp>
    </p:spTree>
    <p:extLst>
      <p:ext uri="{BB962C8B-B14F-4D97-AF65-F5344CB8AC3E}">
        <p14:creationId xmlns:p14="http://schemas.microsoft.com/office/powerpoint/2010/main" val="65458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15B5-0670-4880-9320-DE83939C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How You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6970-8171-481E-924A-837873BE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008" y="1845734"/>
            <a:ext cx="10303120" cy="4023360"/>
          </a:xfrm>
        </p:spPr>
        <p:txBody>
          <a:bodyPr>
            <a:normAutofit lnSpcReduction="10000"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Work on your Elevator Pitch – go for clear, concise, &amp; compelling!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1800" i="1" dirty="0">
                <a:solidFill>
                  <a:schemeClr val="tx1"/>
                </a:solidFill>
              </a:rPr>
            </a:br>
            <a:r>
              <a:rPr lang="en-US" sz="1800" i="1" dirty="0">
                <a:solidFill>
                  <a:schemeClr val="tx1"/>
                </a:solidFill>
              </a:rPr>
              <a:t>I started working with the Issaquah Schools Foundation as an ambassador this year. They help fund </a:t>
            </a:r>
            <a:r>
              <a:rPr lang="en-US" sz="1800" i="1" dirty="0" err="1">
                <a:solidFill>
                  <a:schemeClr val="tx1"/>
                </a:solidFill>
              </a:rPr>
              <a:t>Parentwiser</a:t>
            </a:r>
            <a:r>
              <a:rPr lang="en-US" sz="1800" i="1" dirty="0">
                <a:solidFill>
                  <a:schemeClr val="tx1"/>
                </a:solidFill>
              </a:rPr>
              <a:t> events for the district and I was so impressed with the speakers they’ve had - Julie </a:t>
            </a:r>
            <a:r>
              <a:rPr lang="en-US" sz="1800" i="1" dirty="0" err="1">
                <a:solidFill>
                  <a:schemeClr val="tx1"/>
                </a:solidFill>
              </a:rPr>
              <a:t>Lythcott-Haims</a:t>
            </a:r>
            <a:r>
              <a:rPr lang="en-US" sz="1800" i="1" dirty="0">
                <a:solidFill>
                  <a:schemeClr val="tx1"/>
                </a:solidFill>
              </a:rPr>
              <a:t> was amazing. It’s great the Foundation not only supports Issaquah students and teachers, but parents too. Have you been to a </a:t>
            </a:r>
            <a:r>
              <a:rPr lang="en-US" sz="1800" i="1" dirty="0" err="1">
                <a:solidFill>
                  <a:schemeClr val="tx1"/>
                </a:solidFill>
              </a:rPr>
              <a:t>Parentwiser</a:t>
            </a:r>
            <a:r>
              <a:rPr lang="en-US" sz="1800" i="1" dirty="0">
                <a:solidFill>
                  <a:schemeClr val="tx1"/>
                </a:solidFill>
              </a:rPr>
              <a:t> event?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Share Foundation communications through applicable channels at your school (PTA social media, newsletters, etc.)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Support the Foundation on social media – Likes &amp; Comments help!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Speak at PTA meetings or invite an ISF board or staff member to speak </a:t>
            </a:r>
          </a:p>
        </p:txBody>
      </p:sp>
    </p:spTree>
    <p:extLst>
      <p:ext uri="{BB962C8B-B14F-4D97-AF65-F5344CB8AC3E}">
        <p14:creationId xmlns:p14="http://schemas.microsoft.com/office/powerpoint/2010/main" val="307008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E1CB-56A9-4510-BB17-1306094C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Presenting the Foundation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A013-B835-4868-9719-A6620EFC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630" y="1845734"/>
            <a:ext cx="9949049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Introduce yourself and why you are supportive of the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Foundation. (Your Elevator Pitch!)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Highlight that the Foundation offers programs that are district-wide providing opportunities for all students.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Examples: Tools4School or Cultural Bridges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Give an examples of funding in your building or school level.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Details can be found at: </a:t>
            </a:r>
            <a:r>
              <a:rPr lang="en-U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http://isfdn.org/programs-by-school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Share upcoming events or ways to get involved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7A3E9-2C43-4E7E-98D8-6BBB1CA3F83D}"/>
              </a:ext>
            </a:extLst>
          </p:cNvPr>
          <p:cNvGrpSpPr/>
          <p:nvPr/>
        </p:nvGrpSpPr>
        <p:grpSpPr>
          <a:xfrm>
            <a:off x="9128304" y="-237748"/>
            <a:ext cx="3493920" cy="2811938"/>
            <a:chOff x="9128304" y="-237748"/>
            <a:chExt cx="3493920" cy="2811938"/>
          </a:xfrm>
        </p:grpSpPr>
        <p:sp>
          <p:nvSpPr>
            <p:cNvPr id="5" name="Explosion: 14 Points 4">
              <a:extLst>
                <a:ext uri="{FF2B5EF4-FFF2-40B4-BE49-F238E27FC236}">
                  <a16:creationId xmlns:a16="http://schemas.microsoft.com/office/drawing/2014/main" id="{73469D02-2223-4F17-9874-F3AA8DBF9F6D}"/>
                </a:ext>
              </a:extLst>
            </p:cNvPr>
            <p:cNvSpPr/>
            <p:nvPr/>
          </p:nvSpPr>
          <p:spPr>
            <a:xfrm rot="4005711">
              <a:off x="9469295" y="-578739"/>
              <a:ext cx="2811938" cy="3493920"/>
            </a:xfrm>
            <a:prstGeom prst="irregularSeal2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9CB9A0-4F1A-43EA-A7B9-27E0EF97B6D3}"/>
                </a:ext>
              </a:extLst>
            </p:cNvPr>
            <p:cNvSpPr txBox="1"/>
            <p:nvPr/>
          </p:nvSpPr>
          <p:spPr>
            <a:xfrm rot="582872">
              <a:off x="9692640" y="658485"/>
              <a:ext cx="2116285" cy="1318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Freestyle Script" panose="030804020302050B0404" pitchFamily="66" charset="0"/>
                </a:rPr>
                <a:t>You’ve Got</a:t>
              </a:r>
              <a:br>
                <a:rPr lang="en-US" sz="5400" b="1" dirty="0">
                  <a:solidFill>
                    <a:schemeClr val="bg1"/>
                  </a:solidFill>
                  <a:latin typeface="Freestyle Script" panose="030804020302050B0404" pitchFamily="66" charset="0"/>
                </a:rPr>
              </a:br>
              <a:r>
                <a:rPr lang="en-US" sz="5400" b="1" dirty="0">
                  <a:solidFill>
                    <a:schemeClr val="bg1"/>
                  </a:solidFill>
                  <a:latin typeface="Freestyle Script" panose="030804020302050B0404" pitchFamily="66" charset="0"/>
                </a:rPr>
                <a:t>This!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15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E4AE-1657-47CD-B060-9BF6B1BC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Looking Ahead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5A0B8-A3C8-4995-96AA-A10D58058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October:</a:t>
            </a:r>
            <a:r>
              <a:rPr lang="en-US" sz="2400" dirty="0"/>
              <a:t> Step Up for Kids campaign</a:t>
            </a:r>
          </a:p>
          <a:p>
            <a:r>
              <a:rPr lang="en-US" sz="2400" b="1" dirty="0"/>
              <a:t>October 30: </a:t>
            </a:r>
            <a:r>
              <a:rPr lang="en-US" sz="2400" dirty="0"/>
              <a:t>Monster Mash 5k</a:t>
            </a:r>
          </a:p>
          <a:p>
            <a:r>
              <a:rPr lang="en-US" sz="2400" b="1" dirty="0"/>
              <a:t>November 21: </a:t>
            </a:r>
            <a:r>
              <a:rPr lang="en-US" sz="2400" dirty="0"/>
              <a:t>Teacher Grant Applications Due</a:t>
            </a:r>
          </a:p>
          <a:p>
            <a:r>
              <a:rPr lang="en-US" sz="2400" b="1" dirty="0"/>
              <a:t>Dec/Jan: </a:t>
            </a:r>
            <a:r>
              <a:rPr lang="en-US" sz="2400" dirty="0"/>
              <a:t>Grant Judging</a:t>
            </a:r>
          </a:p>
          <a:p>
            <a:r>
              <a:rPr lang="en-US" sz="2400" b="1" dirty="0"/>
              <a:t>Jan 31: </a:t>
            </a:r>
            <a:r>
              <a:rPr lang="en-US" sz="2400" dirty="0"/>
              <a:t>Grants Announced</a:t>
            </a:r>
          </a:p>
          <a:p>
            <a:endParaRPr lang="en-US" sz="2400" dirty="0"/>
          </a:p>
          <a:p>
            <a:r>
              <a:rPr lang="en-US" sz="2400" b="1" dirty="0"/>
              <a:t>Spring: </a:t>
            </a:r>
            <a:r>
              <a:rPr lang="en-US" sz="2400" dirty="0"/>
              <a:t>Nourish Every Mind events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DCDC9-FBF5-4C0D-83F2-19DDBA567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344" y="1941921"/>
            <a:ext cx="2790335" cy="27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02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FFFF"/>
      </a:accent1>
      <a:accent2>
        <a:srgbClr val="C60C46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616</Words>
  <Application>Microsoft Office PowerPoint</Application>
  <PresentationFormat>Widescreen</PresentationFormat>
  <Paragraphs>76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Century Gothic</vt:lpstr>
      <vt:lpstr>Freestyle Script</vt:lpstr>
      <vt:lpstr>Wingdings</vt:lpstr>
      <vt:lpstr>Retrospect</vt:lpstr>
      <vt:lpstr>PowerPoint Presentation</vt:lpstr>
      <vt:lpstr>Issaquah Schools Foundation</vt:lpstr>
      <vt:lpstr>    How do we fuel success for  students?  By investing in a variety of areas that support them.</vt:lpstr>
      <vt:lpstr>What funding do we provide?</vt:lpstr>
      <vt:lpstr>Partnerships</vt:lpstr>
      <vt:lpstr>Who We Are</vt:lpstr>
      <vt:lpstr>How You Can Help</vt:lpstr>
      <vt:lpstr>Presenting the Foundation </vt:lpstr>
      <vt:lpstr>Looking Ahead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Kennedy</dc:creator>
  <cp:lastModifiedBy>Laura Gaffney</cp:lastModifiedBy>
  <cp:revision>16</cp:revision>
  <dcterms:created xsi:type="dcterms:W3CDTF">2020-11-04T23:00:27Z</dcterms:created>
  <dcterms:modified xsi:type="dcterms:W3CDTF">2021-10-08T00:21:57Z</dcterms:modified>
</cp:coreProperties>
</file>