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64" r:id="rId4"/>
    <p:sldId id="266" r:id="rId5"/>
    <p:sldId id="272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F5EEC-7AB6-46E5-9CF9-BFA9B61659D1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18A08-C307-4BD2-B744-1FC8A0E04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4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20.rs6.net/tn.jsp?f=001gsRT_6ToClhKRLBp943Q60JA5OhdIhgx3ReyquxgKVTGC6KOqRbeDwpReh0zxKNCaJkl6NQq5DXcsyQiaVl-MD389fGjTzU_IILhcei4VchzlRb6RWzVQXqfj1YMdJSPYbBwZamu1rM=&amp;c=LIYdFQUJStm-pvx1XqenwevZ1GuCw0Y-O8fuzAX8yEiC13DDIHxOOQ==&amp;ch=AcQMpvn6TyJ6yM1_D15xgxQAAM8zdSNTUQgX_IrQ2172-Alg_XNMbw==" TargetMode="External"/><Relationship Id="rId2" Type="http://schemas.openxmlformats.org/officeDocument/2006/relationships/hyperlink" Target="http://r20.rs6.net/tn.jsp?f=001gsRT_6ToClhKRLBp943Q60JA5OhdIhgx3ReyquxgKVTGC6KOqRbeDwpReh0zxKNCgVRKifDp43mkznEJxaayH82ji_nEblc457Ah482JR0tenlldfLlxwuhuxp7HMHY8n-TQ6r7AG-3ksnfoeGM0RA==&amp;c=LIYdFQUJStm-pvx1XqenwevZ1GuCw0Y-O8fuzAX8yEiC13DDIHxOOQ==&amp;ch=AcQMpvn6TyJ6yM1_D15xgxQAAM8zdSNTUQgX_IrQ2172-Alg_XNMbw==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20.rs6.net/tn.jsp?f=001gsRT_6ToClhKRLBp943Q60JA5OhdIhgx3ReyquxgKVTGC6KOqRbeDwpReh0zxKNCr6UwgEVIaGPq8MM6ikug8cTFDuvL8O-AP72w-c4hFSoLPq64UCAQZX6hhcWwxma2hSLPv7-1tvSQkDQCYT9quA==&amp;c=LIYdFQUJStm-pvx1XqenwevZ1GuCw0Y-O8fuzAX8yEiC13DDIHxOOQ==&amp;ch=AcQMpvn6TyJ6yM1_D15xgxQAAM8zdSNTUQgX_IrQ2172-Alg_XNMbw==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7"/>
          <a:stretch/>
        </p:blipFill>
        <p:spPr>
          <a:xfrm>
            <a:off x="129323" y="2934268"/>
            <a:ext cx="11917203" cy="3410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94" y="773212"/>
            <a:ext cx="4164259" cy="19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3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Issaquah Schools Foundation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2457" y="1953490"/>
            <a:ext cx="10058400" cy="4325390"/>
          </a:xfrm>
        </p:spPr>
        <p:txBody>
          <a:bodyPr>
            <a:normAutofit fontScale="70000" lnSpcReduction="20000"/>
          </a:bodyPr>
          <a:lstStyle/>
          <a:p>
            <a:pPr marL="201168" lvl="1" indent="0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r>
              <a:rPr lang="en-US" sz="2900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Established in 1987, the Foundation is a community powered nonprofit helping students </a:t>
            </a:r>
            <a:r>
              <a:rPr lang="en-US" sz="2900" b="1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build </a:t>
            </a:r>
            <a:r>
              <a:rPr lang="en-US" sz="2900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academic foundations, </a:t>
            </a:r>
            <a:r>
              <a:rPr lang="en-US" sz="2900" b="1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explore </a:t>
            </a:r>
            <a:r>
              <a:rPr lang="en-US" sz="2900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opportunities and </a:t>
            </a:r>
            <a:r>
              <a:rPr lang="en-US" sz="2900" b="1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launch </a:t>
            </a:r>
            <a:r>
              <a:rPr lang="en-US" sz="2900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successfully into their future.</a:t>
            </a:r>
          </a:p>
          <a:p>
            <a:pPr marL="201168" lvl="1" indent="0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sz="2900" spc="-3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01168" lvl="1" indent="0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r>
              <a:rPr lang="en-US" sz="2900" dirty="0">
                <a:solidFill>
                  <a:schemeClr val="tx1"/>
                </a:solidFill>
                <a:latin typeface="Century Gothic" panose="020B0502020202020204" pitchFamily="34" charset="0"/>
              </a:rPr>
              <a:t>Over the years, the Foundation has channeled more than $12 million into schools, supporting students at all levels in the Issaquah School District. </a:t>
            </a:r>
          </a:p>
          <a:p>
            <a:pPr marL="201168" lvl="1" indent="0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sz="2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01168" lvl="1" indent="0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r>
              <a:rPr lang="en-US" sz="3400" dirty="0">
                <a:solidFill>
                  <a:schemeClr val="tx1"/>
                </a:solidFill>
                <a:latin typeface="Century Gothic" panose="020B0502020202020204" pitchFamily="34" charset="0"/>
              </a:rPr>
              <a:t>The Foundation benefits </a:t>
            </a:r>
            <a:r>
              <a:rPr lang="en-US" sz="34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all</a:t>
            </a:r>
            <a:r>
              <a:rPr lang="en-US" sz="3400" dirty="0">
                <a:solidFill>
                  <a:schemeClr val="tx1"/>
                </a:solidFill>
                <a:latin typeface="Century Gothic" panose="020B0502020202020204" pitchFamily="34" charset="0"/>
              </a:rPr>
              <a:t> students.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900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Over 21,000 students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900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24 schools (and growing)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900" dirty="0">
                <a:solidFill>
                  <a:schemeClr val="tx1"/>
                </a:solidFill>
                <a:latin typeface="Century Gothic" panose="020B0502020202020204" pitchFamily="34" charset="0"/>
              </a:rPr>
              <a:t>110 square miles in the communities of Issaquah, </a:t>
            </a:r>
            <a:br>
              <a:rPr lang="en-US" sz="29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900" dirty="0">
                <a:solidFill>
                  <a:schemeClr val="tx1"/>
                </a:solidFill>
                <a:latin typeface="Century Gothic" panose="020B0502020202020204" pitchFamily="34" charset="0"/>
              </a:rPr>
              <a:t>Sammamish, Bellevue, Newcastle, and Renton</a:t>
            </a:r>
          </a:p>
          <a:p>
            <a:pPr marL="201168" lvl="1" indent="0">
              <a:lnSpc>
                <a:spcPct val="10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sz="2400" spc="-3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1200" b="1" i="1" dirty="0">
              <a:latin typeface="Century Gothic" panose="020B0502020202020204" pitchFamily="34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sz="2800" b="1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4A535-9045-4663-84C0-EC0761D0D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991" y="4107065"/>
            <a:ext cx="4379233" cy="21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0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FC28-75C7-4F1F-9D66-FE7EBDD5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Why do we need the Issaquah </a:t>
            </a:r>
            <a:b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Schools Foundation?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5C02-F3B0-462C-B54A-D9756534A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6514"/>
            <a:ext cx="10058400" cy="371420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Because state and local funding only </a:t>
            </a:r>
            <a:b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covers basic education.  </a:t>
            </a:r>
            <a:b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To ensure students have the highest quality educational experience possible, the Foundation funds district-wide programs that are not directly supported by tax dollars.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0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5A52B12-0826-4A26-ABA2-386F72111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D0DA68-F652-496F-B8B5-9A66255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6E4AE-1657-47CD-B060-9BF6B1BC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95" y="547544"/>
            <a:ext cx="3269098" cy="6310456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How does the Foundation  fuel success for  students?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By investing in a variety of areas that support them.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Our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current focus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is on funding </a:t>
            </a:r>
            <a:r>
              <a:rPr lang="en-US" sz="24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what students need most during remote learning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br>
              <a:rPr lang="en-US" sz="3200" dirty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F50AF6-4E23-4BD9-92C7-45A3E16E4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AC4B2-DED0-472B-97BA-764AB402125E}"/>
              </a:ext>
            </a:extLst>
          </p:cNvPr>
          <p:cNvSpPr txBox="1"/>
          <p:nvPr/>
        </p:nvSpPr>
        <p:spPr>
          <a:xfrm>
            <a:off x="4104079" y="110825"/>
            <a:ext cx="808223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CURRENT INVESTMENTS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Online resources </a:t>
            </a:r>
            <a:r>
              <a:rPr lang="en-US" dirty="0">
                <a:latin typeface="Century Gothic" panose="020B0502020202020204" pitchFamily="34" charset="0"/>
              </a:rPr>
              <a:t>giving students more opportunities to expand their learning from home.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01F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Elementary: </a:t>
            </a:r>
            <a:r>
              <a:rPr lang="en-US" b="1" u="none" strike="noStrike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Reading A-Z</a:t>
            </a:r>
            <a:r>
              <a:rPr lang="en-US" b="1" u="none" strike="noStrike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dirty="0">
                <a:solidFill>
                  <a:srgbClr val="201F1E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giving students digital library options and leveled reading material.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01F1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Middle School:</a:t>
            </a:r>
            <a:r>
              <a:rPr lang="en-US" dirty="0">
                <a:solidFill>
                  <a:srgbClr val="201F1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u="none" strike="noStrike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Newsela</a:t>
            </a:r>
            <a:r>
              <a:rPr lang="en-US" dirty="0">
                <a:solidFill>
                  <a:srgbClr val="201F1E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giving students the</a:t>
            </a:r>
            <a:r>
              <a:rPr lang="en-US" dirty="0">
                <a:solidFill>
                  <a:srgbClr val="201F1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01F1E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opportunity to read about a given topic at their reading level for better engagement and understanding.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01F1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 School: </a:t>
            </a:r>
            <a:r>
              <a:rPr lang="en-US" b="1" u="none" strike="noStrike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NoRedInk</a:t>
            </a:r>
            <a:r>
              <a:rPr lang="en-US" b="1" u="none" strike="noStrike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201F1E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giving students tools and activities to support writing. </a:t>
            </a:r>
            <a:endParaRPr lang="en-US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Basic needs </a:t>
            </a:r>
            <a:r>
              <a:rPr lang="en-US" dirty="0">
                <a:latin typeface="Century Gothic" panose="020B0502020202020204" pitchFamily="34" charset="0"/>
              </a:rPr>
              <a:t>such as </a:t>
            </a:r>
            <a:r>
              <a:rPr lang="en-US" u="sng" dirty="0">
                <a:latin typeface="Century Gothic" panose="020B0502020202020204" pitchFamily="34" charset="0"/>
              </a:rPr>
              <a:t>food support </a:t>
            </a:r>
            <a:r>
              <a:rPr lang="en-US" dirty="0">
                <a:latin typeface="Century Gothic" panose="020B0502020202020204" pitchFamily="34" charset="0"/>
              </a:rPr>
              <a:t>and </a:t>
            </a:r>
            <a:r>
              <a:rPr lang="en-US" u="sng" dirty="0">
                <a:latin typeface="Century Gothic" panose="020B0502020202020204" pitchFamily="34" charset="0"/>
              </a:rPr>
              <a:t>school supplies </a:t>
            </a:r>
            <a:r>
              <a:rPr lang="en-US" dirty="0">
                <a:latin typeface="Century Gothic" panose="020B0502020202020204" pitchFamily="34" charset="0"/>
              </a:rPr>
              <a:t>so they can concentrate and have the tools they need to participate in school from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Professional Development</a:t>
            </a:r>
            <a:r>
              <a:rPr lang="en-US" dirty="0">
                <a:latin typeface="Century Gothic" panose="020B0502020202020204" pitchFamily="34" charset="0"/>
              </a:rPr>
              <a:t> and </a:t>
            </a:r>
            <a:r>
              <a:rPr lang="en-US" b="1" dirty="0">
                <a:latin typeface="Century Gothic" panose="020B0502020202020204" pitchFamily="34" charset="0"/>
              </a:rPr>
              <a:t>Grants for teachers </a:t>
            </a:r>
            <a:r>
              <a:rPr lang="en-US" dirty="0">
                <a:latin typeface="Century Gothic" panose="020B0502020202020204" pitchFamily="34" charset="0"/>
              </a:rPr>
              <a:t>giving them the support they need for remote teaching and opportunities to receive funding for materials they need to help make learning come alive for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Behavioral Health Education</a:t>
            </a:r>
            <a:r>
              <a:rPr lang="en-US" dirty="0">
                <a:latin typeface="Century Gothic" panose="020B0502020202020204" pitchFamily="34" charset="0"/>
              </a:rPr>
              <a:t> – providing resources and opportunities for social emotional learning that is vital, particularly during this time.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0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E61256A-F2A9-4A05-9B10-4C9062B44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13">
            <a:extLst>
              <a:ext uri="{FF2B5EF4-FFF2-40B4-BE49-F238E27FC236}">
                <a16:creationId xmlns:a16="http://schemas.microsoft.com/office/drawing/2014/main" id="{B597FC3D-64CE-43D4-B95F-0C986857A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69" y="640080"/>
            <a:ext cx="5354726" cy="55778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B263507-3AEE-4000-B76D-C3E1320C3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B6B43-E5AB-420B-9E2A-C6C05400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459676"/>
            <a:ext cx="3659246" cy="57582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>
                <a:effectLst/>
              </a:rPr>
              <a:t>We look forward to when we are back in the classroom.  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We will continue our support for current needs as well as our traditional programs such as: </a:t>
            </a:r>
            <a:br>
              <a:rPr lang="en-US" sz="3200" dirty="0">
                <a:effectLst/>
              </a:rPr>
            </a:b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* Fine </a:t>
            </a:r>
            <a:r>
              <a:rPr lang="en-US" sz="3200" dirty="0"/>
              <a:t>A</a:t>
            </a:r>
            <a:r>
              <a:rPr lang="en-US" sz="3200" dirty="0">
                <a:effectLst/>
              </a:rPr>
              <a:t>rts Fund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* Robotics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* STEM Clubs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* </a:t>
            </a:r>
            <a:r>
              <a:rPr lang="en-US" sz="3200" dirty="0"/>
              <a:t>In person after-school homework assistance</a:t>
            </a:r>
            <a:r>
              <a:rPr lang="en-US" sz="3200" dirty="0">
                <a:effectLst/>
              </a:rPr>
              <a:t> </a:t>
            </a:r>
            <a:br>
              <a:rPr lang="en-US" sz="3200" dirty="0">
                <a:effectLst/>
              </a:rPr>
            </a:br>
            <a:br>
              <a:rPr lang="en-US" sz="1800" dirty="0">
                <a:effectLst/>
              </a:rPr>
            </a:br>
            <a:endParaRPr lang="en-US" sz="18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FF26C9-F144-4874-B745-B27A21191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056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1E65F1F-1668-4282-87DA-8FD59F4E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E77D77-CB3C-4CC6-A097-4BB85384B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6ACA39-F7BB-421A-86EF-AD0280B3A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F7BD50D-C1EE-4035-A802-4F54BBF42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46FB44-39AD-490A-B5CC-8EAED40E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6563" y="531212"/>
            <a:ext cx="5977937" cy="8182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entury Gothic"/>
              </a:rPr>
              <a:t>How can you help?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28A0D-1EFE-4FAC-9FB5-086A05F1323F}"/>
              </a:ext>
            </a:extLst>
          </p:cNvPr>
          <p:cNvSpPr txBox="1"/>
          <p:nvPr/>
        </p:nvSpPr>
        <p:spPr>
          <a:xfrm>
            <a:off x="622827" y="1344909"/>
            <a:ext cx="6452390" cy="5076024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62500" lnSpcReduction="20000"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br>
              <a:rPr lang="en-US" b="1" dirty="0"/>
            </a:br>
            <a:br>
              <a:rPr lang="en-US" dirty="0"/>
            </a:br>
            <a:r>
              <a:rPr lang="en-US" sz="4000" dirty="0">
                <a:solidFill>
                  <a:srgbClr val="FFFFFF"/>
                </a:solidFill>
                <a:latin typeface="Century Gothic"/>
              </a:rPr>
              <a:t>In this rapidly changing educational environment, your support of the Foundation is more important than ever.  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4000" dirty="0">
              <a:solidFill>
                <a:srgbClr val="FFFFFF"/>
              </a:solidFill>
              <a:latin typeface="Century Gothic"/>
            </a:endParaRP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4000" dirty="0">
                <a:solidFill>
                  <a:srgbClr val="FFFFFF"/>
                </a:solidFill>
                <a:latin typeface="Century Gothic"/>
              </a:rPr>
              <a:t>Your gift provides all students with programs and resources that </a:t>
            </a:r>
            <a:r>
              <a:rPr lang="en-US" sz="4000" u="sng" dirty="0">
                <a:solidFill>
                  <a:srgbClr val="FFFFFF"/>
                </a:solidFill>
                <a:latin typeface="Century Gothic"/>
              </a:rPr>
              <a:t>inspire innovation</a:t>
            </a:r>
            <a:r>
              <a:rPr lang="en-US" sz="40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en-US" sz="4000" u="sng" dirty="0">
                <a:solidFill>
                  <a:srgbClr val="FFFFFF"/>
                </a:solidFill>
                <a:latin typeface="Century Gothic"/>
              </a:rPr>
              <a:t>cultivate interests</a:t>
            </a:r>
            <a:r>
              <a:rPr lang="en-US" sz="4000" dirty="0">
                <a:solidFill>
                  <a:srgbClr val="FFFFFF"/>
                </a:solidFill>
                <a:latin typeface="Century Gothic"/>
              </a:rPr>
              <a:t>, and </a:t>
            </a:r>
            <a:r>
              <a:rPr lang="en-US" sz="4000" u="sng" dirty="0">
                <a:solidFill>
                  <a:srgbClr val="FFFFFF"/>
                </a:solidFill>
                <a:latin typeface="Century Gothic"/>
              </a:rPr>
              <a:t>respond to emerging needs</a:t>
            </a:r>
            <a:r>
              <a:rPr lang="en-US" sz="4000" dirty="0">
                <a:solidFill>
                  <a:srgbClr val="FFFFFF"/>
                </a:solidFill>
                <a:latin typeface="Century Gothic"/>
              </a:rPr>
              <a:t>.</a:t>
            </a:r>
            <a:br>
              <a:rPr lang="en-US" sz="4000" b="1" dirty="0">
                <a:latin typeface="Century Gothic"/>
              </a:rPr>
            </a:br>
            <a:endParaRPr lang="en-US" sz="4000" dirty="0">
              <a:solidFill>
                <a:srgbClr val="FFFFFF"/>
              </a:solidFill>
              <a:latin typeface="Century Gothic"/>
            </a:endParaRP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5800" b="1" dirty="0">
                <a:solidFill>
                  <a:srgbClr val="FFFFFF"/>
                </a:solidFill>
                <a:latin typeface="Century Gothic"/>
              </a:rPr>
              <a:t>Donate today at</a:t>
            </a:r>
            <a:r>
              <a:rPr lang="en-US" sz="58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5800" b="1" dirty="0">
                <a:solidFill>
                  <a:srgbClr val="FFFFFF"/>
                </a:solidFill>
                <a:latin typeface="Century Gothic"/>
              </a:rPr>
              <a:t>isfdn.org</a:t>
            </a:r>
            <a:endParaRPr lang="en-US" sz="58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2E037B-7C43-49BF-8A57-8F66AE8A5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49E88ED-7467-4756-A2A8-083074765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" r="2" b="2"/>
          <a:stretch/>
        </p:blipFill>
        <p:spPr>
          <a:xfrm>
            <a:off x="7870695" y="4773282"/>
            <a:ext cx="3789344" cy="1883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E6277B-D552-4035-9844-16BD6DEBFA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6" r="-2" b="22747"/>
          <a:stretch/>
        </p:blipFill>
        <p:spPr>
          <a:xfrm>
            <a:off x="7554393" y="2303790"/>
            <a:ext cx="4608852" cy="230037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CF68031E-1B0E-4EB8-B6B3-F241282F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2267112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D4A9BC-A543-4CA4-9524-CA2FA372F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4545792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EDD4EE-4E9E-462C-ABD4-C74064225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494" y="680048"/>
            <a:ext cx="4597879" cy="10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575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FFFF"/>
      </a:accent1>
      <a:accent2>
        <a:srgbClr val="C60C46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434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Wingdings</vt:lpstr>
      <vt:lpstr>Retrospect</vt:lpstr>
      <vt:lpstr>PowerPoint Presentation</vt:lpstr>
      <vt:lpstr>The Issaquah Schools Foundation</vt:lpstr>
      <vt:lpstr>Why do we need the Issaquah  Schools Foundation?</vt:lpstr>
      <vt:lpstr>   How does the Foundation  fuel success for  students?  By investing in a variety of areas that support them.  Our current focus is on funding what students need most during remote learning. </vt:lpstr>
      <vt:lpstr>We look forward to when we are back in the classroom.   We will continue our support for current needs as well as our traditional programs such as:   * Fine Arts Fund * Robotics * STEM Clubs * In person after-school homework assistance   </vt:lpstr>
      <vt:lpstr>How can you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Kennedy</dc:creator>
  <cp:lastModifiedBy>Carolyn Kennedy</cp:lastModifiedBy>
  <cp:revision>2</cp:revision>
  <dcterms:created xsi:type="dcterms:W3CDTF">2020-09-04T23:28:45Z</dcterms:created>
  <dcterms:modified xsi:type="dcterms:W3CDTF">2020-09-04T23:38:29Z</dcterms:modified>
</cp:coreProperties>
</file>